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0EA"/>
    <a:srgbClr val="579797"/>
    <a:srgbClr val="002D51"/>
    <a:srgbClr val="022D51"/>
    <a:srgbClr val="01615F"/>
    <a:srgbClr val="9D98C5"/>
    <a:srgbClr val="C2858E"/>
    <a:srgbClr val="EC704F"/>
    <a:srgbClr val="FF9A33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FB28F-518F-4045-B44C-56A065F4E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7DF1D3-56B6-4D52-989C-05ADB5A2E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B49BD-7256-4262-A6AB-EB17EE227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8DC8D-2F5D-4A89-9B84-422AB1E5E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82C1F-214A-4AFF-925A-EA408C6D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006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7595-7F7C-4481-A40B-FD588B1B0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6E6D3-5795-4286-8019-63A4A9DCF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141EC-C759-4B80-B9E3-86D8F8FFD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FB60E-3FDE-4882-B5B5-B2C0AA554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4FCCB-7A00-4DDB-A7B3-75B55AC4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3338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FD80-7837-460A-ACAC-0D16E39E0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3AF1E-A11E-424B-8953-67FDCB5FF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DB425-CFA8-4703-92EA-C7E91C290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8561A-2D6F-47A5-A143-6B91B9EB0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8BA34-6889-43A9-9AB4-027407B1E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2659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D0ADC-2CF7-4842-B40E-55208EF96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2B76F-D3DF-4315-9132-A1E0967D0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7C849-389C-431C-A9DD-06C6F0DF7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A34EB-91EF-4614-A069-A8B30ECEF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7E5A-8FA2-4555-B15B-0594CE290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9AF273-C154-43AF-9D54-97A93F601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052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814E-1C1B-4894-9377-6EECD5F8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3926B-8B37-4CB5-8787-B1685167D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AAF743-7255-4EE1-B377-8F9FB0CDF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D95107-B964-40A8-8FBF-8790B89E5B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2C9F0F-B374-4704-A329-EFF99DD13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8E9304-5BDC-469B-BB2F-4753236A1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C125E7-2B7D-4F79-B0BE-233E9D189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8C2121-BBBE-49BB-B48E-99A96E5C7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601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0E7FE-9041-40DB-83F7-25FD4575A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9360D-CBA5-48F2-8F5E-452E3E600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23FC6-9794-4AF4-9A6F-C1C6F8775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F25883-2F22-4B32-9189-CAE400F93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469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45F72D-E871-492A-B4A5-71FCE3247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07B75B-E8E1-473B-BFAA-51A66AB11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FA1E9-09AD-45AD-9939-9350D3D59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292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CF77-952C-439A-B25F-BB8FC9324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28442-D1C8-418D-B01B-E7FCD4E3A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829B6-FAD6-46AB-8EDD-82F9C0EC3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08672-95EC-4037-8042-A75FF762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71C3C-FCD7-49FE-80FC-D2B43367B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C1FF9E-5D73-4689-ABC8-1863B60FA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52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06708-3C6B-4CAE-ADB1-028563866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300548-4E88-459B-A787-F9E1ED45F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ECF2E-1B49-458B-B89C-8C066772C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D965F-5EE4-4FC9-810B-A1CF1F470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50C84-BCA6-430B-BD18-678BB8D68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3CA03-029E-4F22-8E68-5D1315014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090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DAD9-60D4-44D7-9C6D-6A545FC5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62CBD3-41F4-418F-9920-641331DD3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DCDB8-E4A0-47C0-AFDC-CF17D20C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674BE-2810-407A-9B75-40BE98CF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6B263-11F1-4D51-BC0E-CAC4D737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808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36B992-DB17-4CD8-B8F7-A085150947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E767D7-17A9-4CC1-89EB-75A9FCA3F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DD7E9-2F52-4340-92A1-27008A4E4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1CED4-BBF7-42AE-80CA-22F2B698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93985-A3DD-4A3A-A269-6EE246362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639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885D6E-12D7-4235-8095-F6ACECA5F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DFEE6-F707-43E0-A6CA-910309449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1BE7C-2F31-4B74-9327-9A9F115DB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EE8CD-024E-4C68-A21F-E5577D7A88EE}" type="datetimeFigureOut">
              <a:rPr lang="en-AU" smtClean="0"/>
              <a:t>2/06/2019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8221E-1115-4769-B3E5-8CE32BCB0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4292D-D3A7-4222-98EE-5D746EA80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126CF-4F68-4AE4-A5EA-3F28B474F7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779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C7162F-8B3F-40E6-B69C-3E3782074170}"/>
              </a:ext>
            </a:extLst>
          </p:cNvPr>
          <p:cNvSpPr/>
          <p:nvPr/>
        </p:nvSpPr>
        <p:spPr>
          <a:xfrm>
            <a:off x="0" y="0"/>
            <a:ext cx="12192000" cy="1166191"/>
          </a:xfrm>
          <a:prstGeom prst="rect">
            <a:avLst/>
          </a:prstGeom>
          <a:solidFill>
            <a:srgbClr val="0161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rgbClr val="5F464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8E514E-BE09-4AB2-B439-B6D2ABDA7E01}"/>
              </a:ext>
            </a:extLst>
          </p:cNvPr>
          <p:cNvSpPr txBox="1"/>
          <p:nvPr/>
        </p:nvSpPr>
        <p:spPr>
          <a:xfrm>
            <a:off x="13711" y="119270"/>
            <a:ext cx="12164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bg1"/>
                </a:solidFill>
              </a:rPr>
              <a:t>An audit of electron microscopy in the diagnosis of focal segmental glomerulosclerosis - </a:t>
            </a:r>
          </a:p>
          <a:p>
            <a:pPr algn="ctr"/>
            <a:r>
              <a:rPr lang="en-AU" sz="2000" i="1" dirty="0">
                <a:solidFill>
                  <a:schemeClr val="bg1"/>
                </a:solidFill>
              </a:rPr>
              <a:t>are current pathological techniques missing important glomerular basement membrane abnormalities?</a:t>
            </a:r>
            <a:br>
              <a:rPr lang="en-AU" sz="2000" dirty="0"/>
            </a:br>
            <a:endParaRPr lang="en-AU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5BC0CF-6E45-4B53-906C-B7086ED98EFF}"/>
              </a:ext>
            </a:extLst>
          </p:cNvPr>
          <p:cNvSpPr/>
          <p:nvPr/>
        </p:nvSpPr>
        <p:spPr>
          <a:xfrm>
            <a:off x="0" y="1166189"/>
            <a:ext cx="4036488" cy="5691809"/>
          </a:xfrm>
          <a:prstGeom prst="rect">
            <a:avLst/>
          </a:prstGeom>
          <a:solidFill>
            <a:srgbClr val="022D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2670DA-AA0E-4C64-85E7-89E42C4C466B}"/>
              </a:ext>
            </a:extLst>
          </p:cNvPr>
          <p:cNvSpPr/>
          <p:nvPr/>
        </p:nvSpPr>
        <p:spPr>
          <a:xfrm>
            <a:off x="8100532" y="1166191"/>
            <a:ext cx="4077757" cy="5691809"/>
          </a:xfrm>
          <a:prstGeom prst="rect">
            <a:avLst/>
          </a:prstGeom>
          <a:solidFill>
            <a:srgbClr val="00E0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F24CFA-18C9-4931-9CEA-B73B5369ED12}"/>
              </a:ext>
            </a:extLst>
          </p:cNvPr>
          <p:cNvSpPr/>
          <p:nvPr/>
        </p:nvSpPr>
        <p:spPr>
          <a:xfrm>
            <a:off x="4007400" y="1166188"/>
            <a:ext cx="4077755" cy="5691809"/>
          </a:xfrm>
          <a:prstGeom prst="rect">
            <a:avLst/>
          </a:prstGeom>
          <a:solidFill>
            <a:srgbClr val="5797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020380-7F72-4799-BEC6-C69C35B92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57" y="3898319"/>
            <a:ext cx="1029756" cy="944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473F40-EF5A-4C56-A94B-845A6009E34F}"/>
              </a:ext>
            </a:extLst>
          </p:cNvPr>
          <p:cNvSpPr txBox="1"/>
          <p:nvPr/>
        </p:nvSpPr>
        <p:spPr>
          <a:xfrm>
            <a:off x="4254332" y="1301793"/>
            <a:ext cx="2279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COHORT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05FFA1-A686-49A0-8DC7-36706A7BC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1" y="2155174"/>
            <a:ext cx="1489133" cy="11571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FCF54B6-3065-408A-994B-E6EB44E689AE}"/>
              </a:ext>
            </a:extLst>
          </p:cNvPr>
          <p:cNvSpPr txBox="1"/>
          <p:nvPr/>
        </p:nvSpPr>
        <p:spPr>
          <a:xfrm>
            <a:off x="2018244" y="2301362"/>
            <a:ext cx="1738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Retrospective Cohort Study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9205D1B-0F23-4E9C-8127-C485ACBC9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132" y="3608182"/>
            <a:ext cx="746035" cy="652248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77CD46-247C-40A8-8969-F50467D9A053}"/>
              </a:ext>
            </a:extLst>
          </p:cNvPr>
          <p:cNvCxnSpPr>
            <a:cxnSpLocks/>
          </p:cNvCxnSpPr>
          <p:nvPr/>
        </p:nvCxnSpPr>
        <p:spPr>
          <a:xfrm flipH="1">
            <a:off x="1073428" y="4232100"/>
            <a:ext cx="278297" cy="2412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5A386E2-52C5-458B-AB0B-2FA62D7256C2}"/>
              </a:ext>
            </a:extLst>
          </p:cNvPr>
          <p:cNvSpPr txBox="1"/>
          <p:nvPr/>
        </p:nvSpPr>
        <p:spPr>
          <a:xfrm>
            <a:off x="2051078" y="3790409"/>
            <a:ext cx="1738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Biopsy proven primary FSGS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D2E92BD-7FE6-4BCF-86F3-780A133FB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64" y="5274053"/>
            <a:ext cx="1424950" cy="124070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2ADDF0F-A6C5-45F8-A424-508C2564EB0E}"/>
              </a:ext>
            </a:extLst>
          </p:cNvPr>
          <p:cNvSpPr txBox="1"/>
          <p:nvPr/>
        </p:nvSpPr>
        <p:spPr>
          <a:xfrm>
            <a:off x="2006173" y="5301849"/>
            <a:ext cx="1738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Number of samples sent for EM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98C10E4-831F-4B46-98F7-F03FE7C28D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332" y="2070485"/>
            <a:ext cx="1452285" cy="135851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D9D9F1B-04B1-4669-BCE5-511A13CF34EF}"/>
              </a:ext>
            </a:extLst>
          </p:cNvPr>
          <p:cNvSpPr txBox="1"/>
          <p:nvPr/>
        </p:nvSpPr>
        <p:spPr>
          <a:xfrm>
            <a:off x="8245575" y="1288972"/>
            <a:ext cx="2279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RESULTS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558137-A9FC-4350-8E32-1E3B33A44CCD}"/>
              </a:ext>
            </a:extLst>
          </p:cNvPr>
          <p:cNvSpPr txBox="1"/>
          <p:nvPr/>
        </p:nvSpPr>
        <p:spPr>
          <a:xfrm>
            <a:off x="6156208" y="2241910"/>
            <a:ext cx="1738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43 cases across two institutions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128831-1350-438C-9677-05DC47C197F7}"/>
              </a:ext>
            </a:extLst>
          </p:cNvPr>
          <p:cNvSpPr txBox="1"/>
          <p:nvPr/>
        </p:nvSpPr>
        <p:spPr>
          <a:xfrm>
            <a:off x="10052726" y="2087164"/>
            <a:ext cx="1738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30 biopsies sent for EM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B19362-78A6-4583-B6CA-F854F7A58811}"/>
              </a:ext>
            </a:extLst>
          </p:cNvPr>
          <p:cNvSpPr txBox="1"/>
          <p:nvPr/>
        </p:nvSpPr>
        <p:spPr>
          <a:xfrm>
            <a:off x="10052726" y="3555011"/>
            <a:ext cx="17384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2 EM reports suggestive of underlying collagen 4 disorder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43192A-A779-4B24-B152-ADE10B5864A3}"/>
              </a:ext>
            </a:extLst>
          </p:cNvPr>
          <p:cNvSpPr txBox="1"/>
          <p:nvPr/>
        </p:nvSpPr>
        <p:spPr>
          <a:xfrm>
            <a:off x="132522" y="1285461"/>
            <a:ext cx="2279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DESIGN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2295120-B212-474C-A679-27237D6A97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441" y="3727631"/>
            <a:ext cx="1314582" cy="116619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6CE368F-D712-4C6E-A015-8771CE8D350E}"/>
              </a:ext>
            </a:extLst>
          </p:cNvPr>
          <p:cNvSpPr txBox="1"/>
          <p:nvPr/>
        </p:nvSpPr>
        <p:spPr>
          <a:xfrm>
            <a:off x="6096000" y="3967937"/>
            <a:ext cx="1738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Median age 49</a:t>
            </a:r>
            <a:br>
              <a:rPr lang="en-AU" sz="2000" dirty="0"/>
            </a:br>
            <a:br>
              <a:rPr lang="en-AU" sz="2000" dirty="0"/>
            </a:br>
            <a:r>
              <a:rPr lang="en-AU" sz="2000" dirty="0"/>
              <a:t>55% Male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7BB0167D-6235-4E18-82BF-0580056BA6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088" y="5474741"/>
            <a:ext cx="1204771" cy="106047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7C4F6ED-4A00-4F87-B61B-7982A6163008}"/>
              </a:ext>
            </a:extLst>
          </p:cNvPr>
          <p:cNvSpPr txBox="1"/>
          <p:nvPr/>
        </p:nvSpPr>
        <p:spPr>
          <a:xfrm>
            <a:off x="6088557" y="5343261"/>
            <a:ext cx="17384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72% pathological diagnosis FSGS NOS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B9D3E19-9795-40F7-A7D8-1646224D5232}"/>
              </a:ext>
            </a:extLst>
          </p:cNvPr>
          <p:cNvSpPr/>
          <p:nvPr/>
        </p:nvSpPr>
        <p:spPr>
          <a:xfrm>
            <a:off x="8100532" y="5343261"/>
            <a:ext cx="4077755" cy="15147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D32F73B-0C03-4219-8AE4-AF9676F42AE8}"/>
              </a:ext>
            </a:extLst>
          </p:cNvPr>
          <p:cNvSpPr txBox="1"/>
          <p:nvPr/>
        </p:nvSpPr>
        <p:spPr>
          <a:xfrm>
            <a:off x="8245575" y="5483322"/>
            <a:ext cx="37410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/>
              <a:t>Conclusion: </a:t>
            </a:r>
            <a:r>
              <a:rPr lang="en-AU" sz="1600" dirty="0"/>
              <a:t>Only 70% of FSGS biopsy samples are sent for EM. This may potentially miss structural EM changes suggestive of an underlying collagen 4 variant.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715B1B40-14E9-4FB3-A85F-673331F05E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607" y="6456414"/>
            <a:ext cx="420571" cy="420571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4EB39D4-FF42-4028-BDA7-940F2832840D}"/>
              </a:ext>
            </a:extLst>
          </p:cNvPr>
          <p:cNvSpPr txBox="1"/>
          <p:nvPr/>
        </p:nvSpPr>
        <p:spPr>
          <a:xfrm>
            <a:off x="11074178" y="6514706"/>
            <a:ext cx="1575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VA by @jbda19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EBB3F80-C45B-466E-91DA-24089EF2E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999" y="1974207"/>
            <a:ext cx="1424950" cy="1240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01CE18-C4E3-4B8D-8817-1EEABE031A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83" y="3643085"/>
            <a:ext cx="1468181" cy="135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51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101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Davis</dc:creator>
  <cp:lastModifiedBy>Justin Davis</cp:lastModifiedBy>
  <cp:revision>17</cp:revision>
  <dcterms:created xsi:type="dcterms:W3CDTF">2019-04-21T10:44:53Z</dcterms:created>
  <dcterms:modified xsi:type="dcterms:W3CDTF">2019-06-02T07:56:07Z</dcterms:modified>
</cp:coreProperties>
</file>